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E663242-37AB-49F7-BA4C-98BF219424BA}">
  <a:tblStyle styleId="{AE663242-37AB-49F7-BA4C-98BF219424B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Master" Target="slideMasters/slideMaster1.xml"/><Relationship Id="rId19" Type="http://schemas.openxmlformats.org/officeDocument/2006/relationships/font" Target="fonts/Roboto-boldItalic.fntdata"/><Relationship Id="rId6" Type="http://schemas.openxmlformats.org/officeDocument/2006/relationships/notesMaster" Target="notesMasters/notesMaster1.xml"/><Relationship Id="rId18"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latin typeface="Times New Roman"/>
                <a:ea typeface="Times New Roman"/>
                <a:cs typeface="Times New Roman"/>
                <a:sym typeface="Times New Roman"/>
              </a:rPr>
              <a:t>Pricing Airbnb listings is tricky. Hosts often struggle to set the right price for their accommodations, which leads to two problems: either the price is too high, resulting in low bookings, or it's too low, leading to missed revenue opportunities. This imbalance affects both hosts and customers who seek fair and competitive options.</a:t>
            </a:r>
            <a:endParaRPr sz="1200">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Our Mission is to help Airbnb hosts optimize pricing with data-driven insights, maximizing revenue and occupancy while offering travelers competitive options.</a:t>
            </a:r>
            <a:endParaRPr sz="1200">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latin typeface="Times New Roman"/>
                <a:ea typeface="Times New Roman"/>
                <a:cs typeface="Times New Roman"/>
                <a:sym typeface="Times New Roman"/>
              </a:rPr>
              <a:t>Today, I’m excited to present our innovative solution that helps Airbnb hosts maximize their profits through optimal price setting. Our goal is simple: to provide hosts with a user-friendly tool that predicts the most competitive price for their listings, taking into account key factors like location, property features, and market trends. By doing so, we help hosts increase revenue, improve booking rates, and stay competitive in a rapidly evolving marketplace.</a:t>
            </a:r>
            <a:endParaRPr sz="1200">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0b3906ebf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0b3906ebf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O</a:t>
            </a:r>
            <a:r>
              <a:rPr lang="en" sz="1200">
                <a:solidFill>
                  <a:schemeClr val="dk1"/>
                </a:solidFill>
                <a:latin typeface="Times New Roman"/>
                <a:ea typeface="Times New Roman"/>
                <a:cs typeface="Times New Roman"/>
                <a:sym typeface="Times New Roman"/>
              </a:rPr>
              <a:t>ur solution is a price prediction model powered by machine learning. We use data from InsideAirbnb.com, which includes over 60 variables from Airbnb listings in Boston, Massachusetts. By analyzing features like location, amenities, and property types, our model predicts the optimal price for a listing, allowing hosts to adjust their prices accordingly.</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16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process involves:</a:t>
            </a:r>
            <a:endParaRPr sz="1200">
              <a:solidFill>
                <a:schemeClr val="dk1"/>
              </a:solidFill>
              <a:latin typeface="Times New Roman"/>
              <a:ea typeface="Times New Roman"/>
              <a:cs typeface="Times New Roman"/>
              <a:sym typeface="Times New Roman"/>
            </a:endParaRPr>
          </a:p>
          <a:p>
            <a:pPr indent="-304800" lvl="0" marL="457200" rtl="0" algn="just">
              <a:lnSpc>
                <a:spcPct val="115000"/>
              </a:lnSpc>
              <a:spcBef>
                <a:spcPts val="12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Collecting data on various Airbnb listings data.</a:t>
            </a:r>
            <a:endParaRPr sz="1200">
              <a:solidFill>
                <a:schemeClr val="dk1"/>
              </a:solidFill>
              <a:latin typeface="Times New Roman"/>
              <a:ea typeface="Times New Roman"/>
              <a:cs typeface="Times New Roman"/>
              <a:sym typeface="Times New Roman"/>
            </a:endParaRPr>
          </a:p>
          <a:p>
            <a:pPr indent="-304800" lvl="0" marL="457200" rtl="0" algn="just">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Preprocessing and cleaning the data to make it useful for training.</a:t>
            </a:r>
            <a:endParaRPr sz="1200">
              <a:solidFill>
                <a:schemeClr val="dk1"/>
              </a:solidFill>
              <a:latin typeface="Times New Roman"/>
              <a:ea typeface="Times New Roman"/>
              <a:cs typeface="Times New Roman"/>
              <a:sym typeface="Times New Roman"/>
            </a:endParaRPr>
          </a:p>
          <a:p>
            <a:pPr indent="-304800" lvl="0" marL="457200" rtl="0" algn="just">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Using TPOT and AutoML, we automate the process of building and testing machine learning models, ensuring we select the best-performing algorithm for accurate Airbnb price predictions efficiently and without bias.</a:t>
            </a:r>
            <a:endParaRPr sz="1200">
              <a:solidFill>
                <a:schemeClr val="dk1"/>
              </a:solidFill>
              <a:latin typeface="Times New Roman"/>
              <a:ea typeface="Times New Roman"/>
              <a:cs typeface="Times New Roman"/>
              <a:sym typeface="Times New Roman"/>
            </a:endParaRPr>
          </a:p>
          <a:p>
            <a:pPr indent="-304800" lvl="0" marL="457200" rtl="0" algn="just">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Deploying a user-friendly web app where hosts can input their property details and instantly receive a price recommendation.</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latin typeface="Times New Roman"/>
                <a:ea typeface="Times New Roman"/>
                <a:cs typeface="Times New Roman"/>
                <a:sym typeface="Times New Roman"/>
              </a:rPr>
              <a:t>Our model provides results, which </a:t>
            </a:r>
            <a:endParaRPr sz="1200">
              <a:latin typeface="Times New Roman"/>
              <a:ea typeface="Times New Roman"/>
              <a:cs typeface="Times New Roman"/>
              <a:sym typeface="Times New Roman"/>
            </a:endParaRPr>
          </a:p>
          <a:p>
            <a:pPr indent="-304800" lvl="0" marL="457200" rtl="0" algn="just">
              <a:lnSpc>
                <a:spcPct val="115000"/>
              </a:lnSpc>
              <a:spcBef>
                <a:spcPts val="1200"/>
              </a:spcBef>
              <a:spcAft>
                <a:spcPts val="0"/>
              </a:spcAft>
              <a:buSzPts val="1200"/>
              <a:buFont typeface="Times New Roman"/>
              <a:buChar char="●"/>
            </a:pPr>
            <a:r>
              <a:rPr lang="en" sz="1200">
                <a:latin typeface="Times New Roman"/>
                <a:ea typeface="Times New Roman"/>
                <a:cs typeface="Times New Roman"/>
                <a:sym typeface="Times New Roman"/>
              </a:rPr>
              <a:t>Allow Airbnb hosts to easily understand which factors impact their listings the most, helping them make informed decisions.</a:t>
            </a:r>
            <a:endParaRPr sz="1200">
              <a:latin typeface="Times New Roman"/>
              <a:ea typeface="Times New Roman"/>
              <a:cs typeface="Times New Roman"/>
              <a:sym typeface="Times New Roman"/>
            </a:endParaRPr>
          </a:p>
          <a:p>
            <a:pPr indent="-304800" lvl="0" marL="457200" rtl="0" algn="just">
              <a:lnSpc>
                <a:spcPct val="115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Highlight key amenities and features, such as location, that Airbnb guests value most. These insights can guide hosts in optimizing their listings to increase both appeal and profitability.</a:t>
            </a:r>
            <a:endParaRPr sz="1200">
              <a:latin typeface="Times New Roman"/>
              <a:ea typeface="Times New Roman"/>
              <a:cs typeface="Times New Roman"/>
              <a:sym typeface="Times New Roman"/>
            </a:endParaRPr>
          </a:p>
          <a:p>
            <a:pPr indent="-304800" lvl="0" marL="457200" rtl="0" algn="just">
              <a:lnSpc>
                <a:spcPct val="115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Offer actionable recommendations for improving property pricing, occupancy rates, and overall guest satisfaction.</a:t>
            </a:r>
            <a:endParaRPr sz="1200">
              <a:latin typeface="Times New Roman"/>
              <a:ea typeface="Times New Roman"/>
              <a:cs typeface="Times New Roman"/>
              <a:sym typeface="Times New Roman"/>
            </a:endParaRPr>
          </a:p>
          <a:p>
            <a:pPr indent="-304800" lvl="0" marL="457200" rtl="0" algn="just">
              <a:lnSpc>
                <a:spcPct val="115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(Show how seasonal trends, local competition, and market demand influence pricing, enabling hosts to adjust their rates dynamically.) Empower hosts to stay competitive by identifying emerging guest preferences and market shifts.</a:t>
            </a:r>
            <a:endParaRPr sz="1200">
              <a:latin typeface="Times New Roman"/>
              <a:ea typeface="Times New Roman"/>
              <a:cs typeface="Times New Roman"/>
              <a:sym typeface="Times New Roman"/>
            </a:endParaRPr>
          </a:p>
          <a:p>
            <a:pPr indent="-304800" lvl="0" marL="457200" rtl="0" algn="just">
              <a:lnSpc>
                <a:spcPct val="115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Deliver clear, data-backed suggestions for property upgrades or adjustments that can enhance revenue potential.</a:t>
            </a:r>
            <a:endParaRPr sz="1200">
              <a:latin typeface="Times New Roman"/>
              <a:ea typeface="Times New Roman"/>
              <a:cs typeface="Times New Roman"/>
              <a:sym typeface="Times New Roman"/>
            </a:endParaRPr>
          </a:p>
          <a:p>
            <a:pPr indent="0" lvl="0" marL="0" rtl="0" algn="l">
              <a:spcBef>
                <a:spcPts val="1200"/>
              </a:spcBef>
              <a:spcAft>
                <a:spcPts val="0"/>
              </a:spcAft>
              <a:buNone/>
            </a:pPr>
            <a:r>
              <a:t/>
            </a:r>
            <a:endParaRPr sz="1200">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0b3906ebf9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0b3906ebf9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latin typeface="Times New Roman"/>
                <a:ea typeface="Times New Roman"/>
                <a:cs typeface="Times New Roman"/>
                <a:sym typeface="Times New Roman"/>
              </a:rPr>
              <a:t>The vacation rental industry is booming, and hosts are looking for every edge to stand out. With over 4 million hosts on Airbnb globally, the demand for data-driven tools that assist in price setting is substantial. Our model offers valuable insights, helping hosts set competitive prices based on real market data, enabling them to maximize revenue, attract more bookings, and thrive in the ever-growing rental market.</a:t>
            </a:r>
            <a:endParaRPr sz="1200">
              <a:latin typeface="Times New Roman"/>
              <a:ea typeface="Times New Roman"/>
              <a:cs typeface="Times New Roman"/>
              <a:sym typeface="Times New Roman"/>
            </a:endParaRPr>
          </a:p>
          <a:p>
            <a:pPr indent="0" lvl="0" marL="0" rtl="0" algn="just">
              <a:spcBef>
                <a:spcPts val="0"/>
              </a:spcBef>
              <a:spcAft>
                <a:spcPts val="0"/>
              </a:spcAft>
              <a:buNone/>
            </a:pPr>
            <a:r>
              <a:t/>
            </a:r>
            <a:endParaRPr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Article :</a:t>
            </a:r>
            <a:endParaRPr sz="1200">
              <a:latin typeface="Times New Roman"/>
              <a:ea typeface="Times New Roman"/>
              <a:cs typeface="Times New Roman"/>
              <a:sym typeface="Times New Roman"/>
            </a:endParaRPr>
          </a:p>
          <a:p>
            <a:pPr indent="0" lvl="0" marL="0" rtl="0" algn="just">
              <a:spcBef>
                <a:spcPts val="0"/>
              </a:spcBef>
              <a:spcAft>
                <a:spcPts val="0"/>
              </a:spcAft>
              <a:buNone/>
            </a:pPr>
            <a:r>
              <a:t/>
            </a:r>
            <a:endParaRPr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https://www.enterpriseappstoday.com/stats/airbnb-statistics.html</a:t>
            </a:r>
            <a:endParaRPr sz="1200">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0b3906ebf9_4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0b3906ebf9_4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12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 conclusion, our tool helps Airbnb hosts price their properties competitively, ensuring they maximize occupancy and revenue. We use publicly available data, ensuring privacy and ethical handling of information. We plan to offer this solution through a simple, interactive website that any host can use with ease.</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1200"/>
              </a:spcBef>
              <a:spcAft>
                <a:spcPts val="120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Thank you for your time. We’re excited about the potential impact of this project and look forward to your feedback</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5.jpg"/><Relationship Id="rId5"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txBox="1"/>
          <p:nvPr>
            <p:ph idx="4294967295" type="title"/>
          </p:nvPr>
        </p:nvSpPr>
        <p:spPr>
          <a:xfrm>
            <a:off x="311700" y="220100"/>
            <a:ext cx="85206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Hay Good Afternoon!</a:t>
            </a:r>
            <a:endParaRPr/>
          </a:p>
          <a:p>
            <a:pPr indent="0" lvl="0" marL="0" rtl="0" algn="ctr">
              <a:spcBef>
                <a:spcPts val="400"/>
              </a:spcBef>
              <a:spcAft>
                <a:spcPts val="400"/>
              </a:spcAft>
              <a:buNone/>
            </a:pPr>
            <a:r>
              <a:t/>
            </a:r>
            <a:endParaRPr b="1" sz="1600"/>
          </a:p>
        </p:txBody>
      </p:sp>
      <p:pic>
        <p:nvPicPr>
          <p:cNvPr id="69" name="Google Shape;69;p13"/>
          <p:cNvPicPr preferRelativeResize="0"/>
          <p:nvPr/>
        </p:nvPicPr>
        <p:blipFill rotWithShape="1">
          <a:blip r:embed="rId3">
            <a:alphaModFix/>
          </a:blip>
          <a:srcRect b="2217" l="0" r="0" t="2217"/>
          <a:stretch/>
        </p:blipFill>
        <p:spPr>
          <a:xfrm>
            <a:off x="1216025" y="1253975"/>
            <a:ext cx="1753200" cy="1753200"/>
          </a:xfrm>
          <a:prstGeom prst="ellipse">
            <a:avLst/>
          </a:prstGeom>
          <a:noFill/>
          <a:ln>
            <a:noFill/>
          </a:ln>
        </p:spPr>
      </p:pic>
      <p:pic>
        <p:nvPicPr>
          <p:cNvPr id="70" name="Google Shape;70;p13"/>
          <p:cNvPicPr preferRelativeResize="0"/>
          <p:nvPr/>
        </p:nvPicPr>
        <p:blipFill rotWithShape="1">
          <a:blip r:embed="rId4">
            <a:alphaModFix/>
          </a:blip>
          <a:srcRect b="0" l="16644" r="16644" t="0"/>
          <a:stretch/>
        </p:blipFill>
        <p:spPr>
          <a:xfrm>
            <a:off x="3733776" y="1254295"/>
            <a:ext cx="1753200" cy="1752900"/>
          </a:xfrm>
          <a:prstGeom prst="ellipse">
            <a:avLst/>
          </a:prstGeom>
          <a:noFill/>
          <a:ln>
            <a:noFill/>
          </a:ln>
        </p:spPr>
      </p:pic>
      <p:pic>
        <p:nvPicPr>
          <p:cNvPr id="71" name="Google Shape;71;p13"/>
          <p:cNvPicPr preferRelativeResize="0"/>
          <p:nvPr/>
        </p:nvPicPr>
        <p:blipFill rotWithShape="1">
          <a:blip r:embed="rId5">
            <a:alphaModFix/>
          </a:blip>
          <a:srcRect b="21966" l="0" r="0" t="0"/>
          <a:stretch/>
        </p:blipFill>
        <p:spPr>
          <a:xfrm>
            <a:off x="6308075" y="1253973"/>
            <a:ext cx="1604700" cy="1753200"/>
          </a:xfrm>
          <a:prstGeom prst="ellipse">
            <a:avLst/>
          </a:prstGeom>
          <a:noFill/>
          <a:ln>
            <a:noFill/>
          </a:ln>
        </p:spPr>
      </p:pic>
      <p:sp>
        <p:nvSpPr>
          <p:cNvPr id="72" name="Google Shape;72;p13"/>
          <p:cNvSpPr txBox="1"/>
          <p:nvPr>
            <p:ph idx="4294967295" type="title"/>
          </p:nvPr>
        </p:nvSpPr>
        <p:spPr>
          <a:xfrm>
            <a:off x="1136050"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solidFill>
                  <a:schemeClr val="dk1"/>
                </a:solidFill>
              </a:rPr>
              <a:t>Muhammad Rafay</a:t>
            </a:r>
            <a:endParaRPr sz="1700">
              <a:solidFill>
                <a:schemeClr val="dk1"/>
              </a:solidFill>
            </a:endParaRPr>
          </a:p>
        </p:txBody>
      </p:sp>
      <p:sp>
        <p:nvSpPr>
          <p:cNvPr id="73" name="Google Shape;73;p13"/>
          <p:cNvSpPr txBox="1"/>
          <p:nvPr>
            <p:ph idx="4294967295" type="body"/>
          </p:nvPr>
        </p:nvSpPr>
        <p:spPr>
          <a:xfrm>
            <a:off x="1081475"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chemeClr val="dk2"/>
                </a:solidFill>
              </a:rPr>
              <a:t>Jr. Data Scientist</a:t>
            </a:r>
            <a:endParaRPr b="1" sz="1600">
              <a:solidFill>
                <a:schemeClr val="dk2"/>
              </a:solidFill>
            </a:endParaRPr>
          </a:p>
        </p:txBody>
      </p:sp>
      <p:sp>
        <p:nvSpPr>
          <p:cNvPr id="74" name="Google Shape;74;p13"/>
          <p:cNvSpPr txBox="1"/>
          <p:nvPr>
            <p:ph idx="4294967295" type="title"/>
          </p:nvPr>
        </p:nvSpPr>
        <p:spPr>
          <a:xfrm>
            <a:off x="3544768"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Ari Kauppi</a:t>
            </a:r>
            <a:endParaRPr sz="1800">
              <a:solidFill>
                <a:schemeClr val="dk1"/>
              </a:solidFill>
            </a:endParaRPr>
          </a:p>
        </p:txBody>
      </p:sp>
      <p:sp>
        <p:nvSpPr>
          <p:cNvPr id="75" name="Google Shape;75;p13"/>
          <p:cNvSpPr txBox="1"/>
          <p:nvPr>
            <p:ph idx="4294967295" type="title"/>
          </p:nvPr>
        </p:nvSpPr>
        <p:spPr>
          <a:xfrm>
            <a:off x="5953504"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Yu Wang</a:t>
            </a:r>
            <a:endParaRPr sz="1800">
              <a:solidFill>
                <a:schemeClr val="dk1"/>
              </a:solidFill>
            </a:endParaRPr>
          </a:p>
        </p:txBody>
      </p:sp>
      <p:sp>
        <p:nvSpPr>
          <p:cNvPr id="76" name="Google Shape;76;p13"/>
          <p:cNvSpPr txBox="1"/>
          <p:nvPr>
            <p:ph idx="4294967295" type="body"/>
          </p:nvPr>
        </p:nvSpPr>
        <p:spPr>
          <a:xfrm>
            <a:off x="3576918"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dk2"/>
                </a:solidFill>
              </a:rPr>
              <a:t>Jr. Data Scientist</a:t>
            </a:r>
            <a:endParaRPr b="1" sz="1600">
              <a:solidFill>
                <a:schemeClr val="dk2"/>
              </a:solidFill>
            </a:endParaRPr>
          </a:p>
          <a:p>
            <a:pPr indent="0" lvl="0" marL="0" rtl="0" algn="l">
              <a:spcBef>
                <a:spcPts val="1600"/>
              </a:spcBef>
              <a:spcAft>
                <a:spcPts val="1600"/>
              </a:spcAft>
              <a:buNone/>
            </a:pPr>
            <a:r>
              <a:t/>
            </a:r>
            <a:endParaRPr/>
          </a:p>
        </p:txBody>
      </p:sp>
      <p:sp>
        <p:nvSpPr>
          <p:cNvPr id="77" name="Google Shape;77;p13"/>
          <p:cNvSpPr txBox="1"/>
          <p:nvPr>
            <p:ph idx="4294967295" type="body"/>
          </p:nvPr>
        </p:nvSpPr>
        <p:spPr>
          <a:xfrm>
            <a:off x="5953504"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600">
                <a:solidFill>
                  <a:schemeClr val="dk2"/>
                </a:solidFill>
              </a:rPr>
              <a:t>Jr. Data Scientist</a:t>
            </a:r>
            <a:endParaRPr sz="12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4"/>
          <p:cNvSpPr txBox="1"/>
          <p:nvPr>
            <p:ph type="ctrTitle"/>
          </p:nvPr>
        </p:nvSpPr>
        <p:spPr>
          <a:xfrm>
            <a:off x="390525" y="1095225"/>
            <a:ext cx="8222100" cy="933600"/>
          </a:xfrm>
          <a:prstGeom prst="rect">
            <a:avLst/>
          </a:prstGeom>
        </p:spPr>
        <p:txBody>
          <a:bodyPr anchorCtr="0" anchor="b" bIns="91425" lIns="91425" spcFirstLastPara="1" rIns="91425" wrap="square" tIns="91425">
            <a:noAutofit/>
          </a:bodyPr>
          <a:lstStyle/>
          <a:p>
            <a:pPr indent="0" lvl="0" marL="0" rtl="0" algn="l">
              <a:spcBef>
                <a:spcPts val="1200"/>
              </a:spcBef>
              <a:spcAft>
                <a:spcPts val="1200"/>
              </a:spcAft>
              <a:buNone/>
            </a:pPr>
            <a:r>
              <a:rPr b="1" lang="en" sz="3700">
                <a:highlight>
                  <a:schemeClr val="dk1"/>
                </a:highlight>
              </a:rPr>
              <a:t> Airbnb Price Prediction System.</a:t>
            </a:r>
            <a:r>
              <a:rPr b="1" lang="en" sz="3700">
                <a:solidFill>
                  <a:schemeClr val="dk2"/>
                </a:solidFill>
                <a:highlight>
                  <a:schemeClr val="dk1"/>
                </a:highlight>
              </a:rPr>
              <a:t>  </a:t>
            </a:r>
            <a:r>
              <a:rPr lang="en" sz="3700" u="sng">
                <a:solidFill>
                  <a:schemeClr val="dk2"/>
                </a:solidFill>
                <a:highlight>
                  <a:schemeClr val="dk1"/>
                </a:highlight>
              </a:rPr>
              <a:t> </a:t>
            </a:r>
            <a:endParaRPr sz="7700" u="sng">
              <a:solidFill>
                <a:schemeClr val="dk2"/>
              </a:solidFill>
              <a:highlight>
                <a:schemeClr val="dk1"/>
              </a:highlight>
            </a:endParaRPr>
          </a:p>
        </p:txBody>
      </p:sp>
      <p:sp>
        <p:nvSpPr>
          <p:cNvPr id="83" name="Google Shape;83;p14"/>
          <p:cNvSpPr txBox="1"/>
          <p:nvPr>
            <p:ph idx="1" type="subTitle"/>
          </p:nvPr>
        </p:nvSpPr>
        <p:spPr>
          <a:xfrm>
            <a:off x="460950" y="2143195"/>
            <a:ext cx="8222100" cy="85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Airbnb Price Prediction System: Empowering Hosts and Users with Smart Pricing for Maximum Profitability.</a:t>
            </a:r>
            <a:endParaRPr>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5"/>
          <p:cNvPicPr preferRelativeResize="0"/>
          <p:nvPr/>
        </p:nvPicPr>
        <p:blipFill rotWithShape="1">
          <a:blip r:embed="rId3">
            <a:alphaModFix/>
          </a:blip>
          <a:srcRect b="0" l="5332" r="5341" t="0"/>
          <a:stretch/>
        </p:blipFill>
        <p:spPr>
          <a:xfrm>
            <a:off x="-9150" y="0"/>
            <a:ext cx="4594499" cy="5143501"/>
          </a:xfrm>
          <a:prstGeom prst="rect">
            <a:avLst/>
          </a:prstGeom>
          <a:noFill/>
          <a:ln>
            <a:noFill/>
          </a:ln>
        </p:spPr>
      </p:pic>
      <p:sp>
        <p:nvSpPr>
          <p:cNvPr id="89" name="Google Shape;89;p15"/>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Problem Statement</a:t>
            </a:r>
            <a:endParaRPr>
              <a:solidFill>
                <a:schemeClr val="lt1"/>
              </a:solidFill>
            </a:endParaRPr>
          </a:p>
        </p:txBody>
      </p:sp>
      <p:sp>
        <p:nvSpPr>
          <p:cNvPr id="90" name="Google Shape;90;p15"/>
          <p:cNvSpPr txBox="1"/>
          <p:nvPr>
            <p:ph idx="2" type="body"/>
          </p:nvPr>
        </p:nvSpPr>
        <p:spPr>
          <a:xfrm>
            <a:off x="4939500" y="264075"/>
            <a:ext cx="3837000" cy="41553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latin typeface="Times New Roman"/>
                <a:ea typeface="Times New Roman"/>
                <a:cs typeface="Times New Roman"/>
                <a:sym typeface="Times New Roman"/>
              </a:rPr>
              <a:t>Pricing Airbnb listings is tricky. Hosts often struggle to set the right price  for their accommodations and user also struggle to find the optimal price for booking an apartments, which leads to two problems: </a:t>
            </a:r>
            <a:endParaRPr>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342900" lvl="0" marL="457200" rtl="0" algn="l">
              <a:lnSpc>
                <a:spcPct val="100000"/>
              </a:lnSpc>
              <a:spcBef>
                <a:spcPts val="0"/>
              </a:spcBef>
              <a:spcAft>
                <a:spcPts val="0"/>
              </a:spcAft>
              <a:buSzPts val="1800"/>
              <a:buFont typeface="Times New Roman"/>
              <a:buAutoNum type="arabicPeriod"/>
            </a:pPr>
            <a:r>
              <a:rPr lang="en">
                <a:latin typeface="Times New Roman"/>
                <a:ea typeface="Times New Roman"/>
                <a:cs typeface="Times New Roman"/>
                <a:sym typeface="Times New Roman"/>
              </a:rPr>
              <a:t>The price is too high, resulting in low bookings</a:t>
            </a:r>
            <a:endParaRPr>
              <a:latin typeface="Times New Roman"/>
              <a:ea typeface="Times New Roman"/>
              <a:cs typeface="Times New Roman"/>
              <a:sym typeface="Times New Roman"/>
            </a:endParaRPr>
          </a:p>
          <a:p>
            <a:pPr indent="-342900" lvl="0" marL="457200" rtl="0" algn="l">
              <a:lnSpc>
                <a:spcPct val="100000"/>
              </a:lnSpc>
              <a:spcBef>
                <a:spcPts val="0"/>
              </a:spcBef>
              <a:spcAft>
                <a:spcPts val="0"/>
              </a:spcAft>
              <a:buSzPts val="1800"/>
              <a:buFont typeface="Times New Roman"/>
              <a:buAutoNum type="arabicPeriod"/>
            </a:pPr>
            <a:r>
              <a:rPr lang="en">
                <a:latin typeface="Times New Roman"/>
                <a:ea typeface="Times New Roman"/>
                <a:cs typeface="Times New Roman"/>
                <a:sym typeface="Times New Roman"/>
              </a:rPr>
              <a:t>Or it's too low, leading to missed revenue opportunities. </a:t>
            </a:r>
            <a:endParaRPr>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a:latin typeface="Times New Roman"/>
                <a:ea typeface="Times New Roman"/>
                <a:cs typeface="Times New Roman"/>
                <a:sym typeface="Times New Roman"/>
              </a:rPr>
              <a:t>This imbalance affects both hosts and customers who seek fair and competitive options.</a:t>
            </a:r>
            <a:endParaRPr>
              <a:latin typeface="Times New Roman"/>
              <a:ea typeface="Times New Roman"/>
              <a:cs typeface="Times New Roman"/>
              <a:sym typeface="Times New Roman"/>
            </a:endParaRPr>
          </a:p>
          <a:p>
            <a:pPr indent="0" lvl="0" marL="0" rtl="0" algn="l">
              <a:spcBef>
                <a:spcPts val="0"/>
              </a:spcBef>
              <a:spcAft>
                <a:spcPts val="1600"/>
              </a:spcAft>
              <a:buNone/>
            </a:pPr>
            <a:r>
              <a:t/>
            </a:r>
            <a:endParaRPr sz="2400"/>
          </a:p>
        </p:txBody>
      </p:sp>
      <p:sp>
        <p:nvSpPr>
          <p:cNvPr id="91" name="Google Shape;91;p15"/>
          <p:cNvSpPr txBox="1"/>
          <p:nvPr/>
        </p:nvSpPr>
        <p:spPr>
          <a:xfrm>
            <a:off x="2529000" y="2296850"/>
            <a:ext cx="6633900" cy="4617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16"/>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97" name="Google Shape;97;p16"/>
          <p:cNvSpPr txBox="1"/>
          <p:nvPr>
            <p:ph type="title"/>
          </p:nvPr>
        </p:nvSpPr>
        <p:spPr>
          <a:xfrm>
            <a:off x="392500" y="219450"/>
            <a:ext cx="6227100" cy="256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t>  </a:t>
            </a:r>
            <a:r>
              <a:rPr b="1" lang="en" sz="4800"/>
              <a:t>Mission statement </a:t>
            </a:r>
            <a:endParaRPr b="1" sz="4800"/>
          </a:p>
          <a:p>
            <a:pPr indent="0" lvl="0" marL="0" rtl="0" algn="ctr">
              <a:spcBef>
                <a:spcPts val="0"/>
              </a:spcBef>
              <a:spcAft>
                <a:spcPts val="0"/>
              </a:spcAft>
              <a:buNone/>
            </a:pPr>
            <a:r>
              <a:t/>
            </a:r>
            <a:endParaRPr b="1" sz="1900" u="sng">
              <a:latin typeface="Times New Roman"/>
              <a:ea typeface="Times New Roman"/>
              <a:cs typeface="Times New Roman"/>
              <a:sym typeface="Times New Roman"/>
            </a:endParaRPr>
          </a:p>
        </p:txBody>
      </p:sp>
      <p:sp>
        <p:nvSpPr>
          <p:cNvPr id="98" name="Google Shape;98;p16"/>
          <p:cNvSpPr txBox="1"/>
          <p:nvPr/>
        </p:nvSpPr>
        <p:spPr>
          <a:xfrm>
            <a:off x="665550" y="1985000"/>
            <a:ext cx="52722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lt1"/>
                </a:solidFill>
                <a:latin typeface="Times New Roman"/>
                <a:ea typeface="Times New Roman"/>
                <a:cs typeface="Times New Roman"/>
                <a:sym typeface="Times New Roman"/>
              </a:rPr>
              <a:t>Our mission is to help Airbnb hosts optimize pricing with data-driven insights, maximizing revenue and occupancy while offering travelers competitive options.</a:t>
            </a:r>
            <a:endParaRPr b="1" sz="19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7"/>
          <p:cNvPicPr preferRelativeResize="0"/>
          <p:nvPr/>
        </p:nvPicPr>
        <p:blipFill>
          <a:blip r:embed="rId3">
            <a:alphaModFix amt="60000"/>
          </a:blip>
          <a:stretch>
            <a:fillRect/>
          </a:stretch>
        </p:blipFill>
        <p:spPr>
          <a:xfrm>
            <a:off x="5257862" y="1127350"/>
            <a:ext cx="3352824" cy="3352824"/>
          </a:xfrm>
          <a:prstGeom prst="rect">
            <a:avLst/>
          </a:prstGeom>
          <a:noFill/>
          <a:ln>
            <a:noFill/>
          </a:ln>
        </p:spPr>
      </p:pic>
      <p:sp>
        <p:nvSpPr>
          <p:cNvPr id="104" name="Google Shape;104;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Introduction</a:t>
            </a:r>
            <a:endParaRPr b="1"/>
          </a:p>
        </p:txBody>
      </p:sp>
      <p:sp>
        <p:nvSpPr>
          <p:cNvPr id="105" name="Google Shape;105;p17"/>
          <p:cNvSpPr txBox="1"/>
          <p:nvPr>
            <p:ph idx="1" type="body"/>
          </p:nvPr>
        </p:nvSpPr>
        <p:spPr>
          <a:xfrm>
            <a:off x="471900" y="1919075"/>
            <a:ext cx="4390500" cy="25611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800">
                <a:solidFill>
                  <a:schemeClr val="dk2"/>
                </a:solidFill>
                <a:latin typeface="Times New Roman"/>
                <a:ea typeface="Times New Roman"/>
                <a:cs typeface="Times New Roman"/>
                <a:sym typeface="Times New Roman"/>
              </a:rPr>
              <a:t>Our goal is to focus on helping Airbnb hosts to maximize their profits and user to book apartments in </a:t>
            </a:r>
            <a:r>
              <a:rPr lang="en" sz="1800">
                <a:solidFill>
                  <a:schemeClr val="dk2"/>
                </a:solidFill>
                <a:latin typeface="Times New Roman"/>
                <a:ea typeface="Times New Roman"/>
                <a:cs typeface="Times New Roman"/>
                <a:sym typeface="Times New Roman"/>
              </a:rPr>
              <a:t>competitive</a:t>
            </a:r>
            <a:r>
              <a:rPr lang="en" sz="1800">
                <a:solidFill>
                  <a:schemeClr val="dk2"/>
                </a:solidFill>
                <a:latin typeface="Times New Roman"/>
                <a:ea typeface="Times New Roman"/>
                <a:cs typeface="Times New Roman"/>
                <a:sym typeface="Times New Roman"/>
              </a:rPr>
              <a:t> price through </a:t>
            </a:r>
            <a:r>
              <a:rPr b="1" lang="en" sz="1800">
                <a:solidFill>
                  <a:schemeClr val="dk2"/>
                </a:solidFill>
                <a:latin typeface="Times New Roman"/>
                <a:ea typeface="Times New Roman"/>
                <a:cs typeface="Times New Roman"/>
                <a:sym typeface="Times New Roman"/>
              </a:rPr>
              <a:t>optimal price setting</a:t>
            </a:r>
            <a:r>
              <a:rPr lang="en" sz="1800">
                <a:solidFill>
                  <a:schemeClr val="dk2"/>
                </a:solidFill>
                <a:latin typeface="Times New Roman"/>
                <a:ea typeface="Times New Roman"/>
                <a:cs typeface="Times New Roman"/>
                <a:sym typeface="Times New Roman"/>
              </a:rPr>
              <a:t>. Provide both hosts and users with an easy-to-use tool that predicts the best price for their property listings.</a:t>
            </a:r>
            <a:endParaRPr sz="1800">
              <a:solidFill>
                <a:schemeClr val="dk2"/>
              </a:solidFill>
              <a:latin typeface="Times New Roman"/>
              <a:ea typeface="Times New Roman"/>
              <a:cs typeface="Times New Roman"/>
              <a:sym typeface="Times New Roman"/>
            </a:endParaRPr>
          </a:p>
        </p:txBody>
      </p:sp>
      <p:graphicFrame>
        <p:nvGraphicFramePr>
          <p:cNvPr id="106" name="Google Shape;106;p17"/>
          <p:cNvGraphicFramePr/>
          <p:nvPr/>
        </p:nvGraphicFramePr>
        <p:xfrm>
          <a:off x="5071481" y="4552231"/>
          <a:ext cx="3000000" cy="3000000"/>
        </p:xfrm>
        <a:graphic>
          <a:graphicData uri="http://schemas.openxmlformats.org/drawingml/2006/table">
            <a:tbl>
              <a:tblPr>
                <a:noFill/>
                <a:tableStyleId>{AE663242-37AB-49F7-BA4C-98BF219424BA}</a:tableStyleId>
              </a:tblPr>
              <a:tblGrid>
                <a:gridCol w="821450"/>
                <a:gridCol w="821450"/>
                <a:gridCol w="821450"/>
                <a:gridCol w="821450"/>
              </a:tblGrid>
              <a:tr h="241650">
                <a:tc>
                  <a:txBody>
                    <a:bodyPr/>
                    <a:lstStyle/>
                    <a:p>
                      <a:pPr indent="0" lvl="0" marL="0" rtl="0" algn="l">
                        <a:lnSpc>
                          <a:spcPct val="115000"/>
                        </a:lnSpc>
                        <a:spcBef>
                          <a:spcPts val="0"/>
                        </a:spcBef>
                        <a:spcAft>
                          <a:spcPts val="0"/>
                        </a:spcAft>
                        <a:buNone/>
                      </a:pPr>
                      <a:r>
                        <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18"/>
          <p:cNvPicPr preferRelativeResize="0"/>
          <p:nvPr/>
        </p:nvPicPr>
        <p:blipFill rotWithShape="1">
          <a:blip r:embed="rId3">
            <a:alphaModFix/>
          </a:blip>
          <a:srcRect b="0" l="33873" r="6574" t="0"/>
          <a:stretch/>
        </p:blipFill>
        <p:spPr>
          <a:xfrm>
            <a:off x="-9150" y="0"/>
            <a:ext cx="4594500" cy="5143502"/>
          </a:xfrm>
          <a:prstGeom prst="rect">
            <a:avLst/>
          </a:prstGeom>
          <a:noFill/>
          <a:ln>
            <a:noFill/>
          </a:ln>
        </p:spPr>
      </p:pic>
      <p:sp>
        <p:nvSpPr>
          <p:cNvPr id="112" name="Google Shape;112;p18"/>
          <p:cNvSpPr txBox="1"/>
          <p:nvPr>
            <p:ph type="title"/>
          </p:nvPr>
        </p:nvSpPr>
        <p:spPr>
          <a:xfrm rot="1722101">
            <a:off x="106057" y="119317"/>
            <a:ext cx="2015204" cy="662828"/>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Our</a:t>
            </a:r>
            <a:endParaRPr>
              <a:solidFill>
                <a:schemeClr val="lt1"/>
              </a:solidFill>
            </a:endParaRPr>
          </a:p>
        </p:txBody>
      </p:sp>
      <p:sp>
        <p:nvSpPr>
          <p:cNvPr id="113" name="Google Shape;113;p18"/>
          <p:cNvSpPr txBox="1"/>
          <p:nvPr>
            <p:ph idx="2" type="body"/>
          </p:nvPr>
        </p:nvSpPr>
        <p:spPr>
          <a:xfrm>
            <a:off x="4865125" y="132575"/>
            <a:ext cx="3870900" cy="45735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t/>
            </a:r>
            <a:endParaRPr sz="1200">
              <a:latin typeface="Times New Roman"/>
              <a:ea typeface="Times New Roman"/>
              <a:cs typeface="Times New Roman"/>
              <a:sym typeface="Times New Roman"/>
            </a:endParaRPr>
          </a:p>
          <a:p>
            <a:pPr indent="0" lvl="0" marL="0" rtl="0" algn="just">
              <a:spcBef>
                <a:spcPts val="1600"/>
              </a:spcBef>
              <a:spcAft>
                <a:spcPts val="0"/>
              </a:spcAft>
              <a:buNone/>
            </a:pPr>
            <a:r>
              <a:t/>
            </a:r>
            <a:endParaRPr sz="1200">
              <a:latin typeface="Times New Roman"/>
              <a:ea typeface="Times New Roman"/>
              <a:cs typeface="Times New Roman"/>
              <a:sym typeface="Times New Roman"/>
            </a:endParaRPr>
          </a:p>
          <a:p>
            <a:pPr indent="0" lvl="0" marL="0" rtl="0" algn="just">
              <a:spcBef>
                <a:spcPts val="1600"/>
              </a:spcBef>
              <a:spcAft>
                <a:spcPts val="0"/>
              </a:spcAft>
              <a:buNone/>
            </a:pPr>
            <a:r>
              <a:t/>
            </a:r>
            <a:endParaRPr sz="1200">
              <a:latin typeface="Times New Roman"/>
              <a:ea typeface="Times New Roman"/>
              <a:cs typeface="Times New Roman"/>
              <a:sym typeface="Times New Roman"/>
            </a:endParaRPr>
          </a:p>
          <a:p>
            <a:pPr indent="0" lvl="0" marL="0" rtl="0" algn="just">
              <a:spcBef>
                <a:spcPts val="1600"/>
              </a:spcBef>
              <a:spcAft>
                <a:spcPts val="0"/>
              </a:spcAft>
              <a:buNone/>
            </a:pPr>
            <a:r>
              <a:t/>
            </a:r>
            <a:endParaRPr sz="1200">
              <a:latin typeface="Times New Roman"/>
              <a:ea typeface="Times New Roman"/>
              <a:cs typeface="Times New Roman"/>
              <a:sym typeface="Times New Roman"/>
            </a:endParaRPr>
          </a:p>
          <a:p>
            <a:pPr indent="0" lvl="0" marL="0" rtl="0" algn="just">
              <a:spcBef>
                <a:spcPts val="1600"/>
              </a:spcBef>
              <a:spcAft>
                <a:spcPts val="0"/>
              </a:spcAft>
              <a:buNone/>
            </a:pPr>
            <a:r>
              <a:t/>
            </a:r>
            <a:endParaRPr sz="1200">
              <a:latin typeface="Times New Roman"/>
              <a:ea typeface="Times New Roman"/>
              <a:cs typeface="Times New Roman"/>
              <a:sym typeface="Times New Roman"/>
            </a:endParaRPr>
          </a:p>
          <a:p>
            <a:pPr indent="0" lvl="0" marL="0" rtl="0" algn="just">
              <a:spcBef>
                <a:spcPts val="1600"/>
              </a:spcBef>
              <a:spcAft>
                <a:spcPts val="0"/>
              </a:spcAft>
              <a:buNone/>
            </a:pPr>
            <a:r>
              <a:t/>
            </a:r>
            <a:endParaRPr sz="1200">
              <a:latin typeface="Times New Roman"/>
              <a:ea typeface="Times New Roman"/>
              <a:cs typeface="Times New Roman"/>
              <a:sym typeface="Times New Roman"/>
            </a:endParaRPr>
          </a:p>
          <a:p>
            <a:pPr indent="0" lvl="0" marL="0" rtl="0" algn="just">
              <a:spcBef>
                <a:spcPts val="1600"/>
              </a:spcBef>
              <a:spcAft>
                <a:spcPts val="0"/>
              </a:spcAft>
              <a:buNone/>
            </a:pPr>
            <a:r>
              <a:rPr lang="en" sz="1200">
                <a:latin typeface="Times New Roman"/>
                <a:ea typeface="Times New Roman"/>
                <a:cs typeface="Times New Roman"/>
                <a:sym typeface="Times New Roman"/>
              </a:rPr>
              <a:t>Our solution is a price prediction model powered by machine learning. We use data from InsideAirbnb.com, which includes over 60 variables from Airbnb listings in Boston, Massachusetts. By analyzing features like location, amenities, and property types, our model predicts the optimal price for a listing, allowing hosts to adjust their prices accordingly.</a:t>
            </a:r>
            <a:endParaRPr sz="1200">
              <a:latin typeface="Times New Roman"/>
              <a:ea typeface="Times New Roman"/>
              <a:cs typeface="Times New Roman"/>
              <a:sym typeface="Times New Roman"/>
            </a:endParaRPr>
          </a:p>
          <a:p>
            <a:pPr indent="0" lvl="0" marL="0" rtl="0" algn="just">
              <a:spcBef>
                <a:spcPts val="1600"/>
              </a:spcBef>
              <a:spcAft>
                <a:spcPts val="0"/>
              </a:spcAft>
              <a:buNone/>
            </a:pPr>
            <a:r>
              <a:rPr lang="en" sz="1200">
                <a:latin typeface="Times New Roman"/>
                <a:ea typeface="Times New Roman"/>
                <a:cs typeface="Times New Roman"/>
                <a:sym typeface="Times New Roman"/>
              </a:rPr>
              <a:t>The process involves:</a:t>
            </a:r>
            <a:endParaRPr sz="1200">
              <a:latin typeface="Times New Roman"/>
              <a:ea typeface="Times New Roman"/>
              <a:cs typeface="Times New Roman"/>
              <a:sym typeface="Times New Roman"/>
            </a:endParaRPr>
          </a:p>
          <a:p>
            <a:pPr indent="-298450" lvl="0" marL="457200" rtl="0" algn="just">
              <a:spcBef>
                <a:spcPts val="1200"/>
              </a:spcBef>
              <a:spcAft>
                <a:spcPts val="0"/>
              </a:spcAft>
              <a:buClr>
                <a:schemeClr val="lt1"/>
              </a:buClr>
              <a:buSzPts val="1100"/>
              <a:buFont typeface="Times New Roman"/>
              <a:buChar char="●"/>
            </a:pPr>
            <a:r>
              <a:rPr lang="en" sz="1200">
                <a:latin typeface="Times New Roman"/>
                <a:ea typeface="Times New Roman"/>
                <a:cs typeface="Times New Roman"/>
                <a:sym typeface="Times New Roman"/>
              </a:rPr>
              <a:t>Collecting data on various Airbnb listings data.</a:t>
            </a:r>
            <a:endParaRPr sz="1200">
              <a:latin typeface="Times New Roman"/>
              <a:ea typeface="Times New Roman"/>
              <a:cs typeface="Times New Roman"/>
              <a:sym typeface="Times New Roman"/>
            </a:endParaRPr>
          </a:p>
          <a:p>
            <a:pPr indent="-298450" lvl="0" marL="457200" rtl="0" algn="just">
              <a:spcBef>
                <a:spcPts val="0"/>
              </a:spcBef>
              <a:spcAft>
                <a:spcPts val="0"/>
              </a:spcAft>
              <a:buClr>
                <a:schemeClr val="lt1"/>
              </a:buClr>
              <a:buSzPts val="1100"/>
              <a:buFont typeface="Times New Roman"/>
              <a:buChar char="●"/>
            </a:pPr>
            <a:r>
              <a:rPr lang="en" sz="1200">
                <a:latin typeface="Times New Roman"/>
                <a:ea typeface="Times New Roman"/>
                <a:cs typeface="Times New Roman"/>
                <a:sym typeface="Times New Roman"/>
              </a:rPr>
              <a:t>Preprocessing and cleaning the data to make it useful for training.</a:t>
            </a:r>
            <a:endParaRPr sz="1200">
              <a:latin typeface="Times New Roman"/>
              <a:ea typeface="Times New Roman"/>
              <a:cs typeface="Times New Roman"/>
              <a:sym typeface="Times New Roman"/>
            </a:endParaRPr>
          </a:p>
          <a:p>
            <a:pPr indent="-298450" lvl="0" marL="457200" rtl="0" algn="just">
              <a:spcBef>
                <a:spcPts val="0"/>
              </a:spcBef>
              <a:spcAft>
                <a:spcPts val="0"/>
              </a:spcAft>
              <a:buClr>
                <a:schemeClr val="lt1"/>
              </a:buClr>
              <a:buSzPts val="1100"/>
              <a:buFont typeface="Times New Roman"/>
              <a:buChar char="●"/>
            </a:pPr>
            <a:r>
              <a:rPr lang="en" sz="1200">
                <a:latin typeface="Times New Roman"/>
                <a:ea typeface="Times New Roman"/>
                <a:cs typeface="Times New Roman"/>
                <a:sym typeface="Times New Roman"/>
              </a:rPr>
              <a:t>Using TPOT and AutoML, we automate the process of building and testing machine learning models, ensuring we select the best-performing algorithm for accurate Airbnb price predictions efficiently and without bias.</a:t>
            </a:r>
            <a:endParaRPr sz="1200">
              <a:latin typeface="Times New Roman"/>
              <a:ea typeface="Times New Roman"/>
              <a:cs typeface="Times New Roman"/>
              <a:sym typeface="Times New Roman"/>
            </a:endParaRPr>
          </a:p>
          <a:p>
            <a:pPr indent="-298450" lvl="0" marL="457200" rtl="0" algn="just">
              <a:spcBef>
                <a:spcPts val="0"/>
              </a:spcBef>
              <a:spcAft>
                <a:spcPts val="0"/>
              </a:spcAft>
              <a:buClr>
                <a:schemeClr val="lt1"/>
              </a:buClr>
              <a:buSzPts val="1100"/>
              <a:buFont typeface="Times New Roman"/>
              <a:buChar char="●"/>
            </a:pPr>
            <a:r>
              <a:rPr lang="en" sz="1200">
                <a:latin typeface="Times New Roman"/>
                <a:ea typeface="Times New Roman"/>
                <a:cs typeface="Times New Roman"/>
                <a:sym typeface="Times New Roman"/>
              </a:rPr>
              <a:t>Deploying a user-friendly web app where hosts can input their property details and instantly receive a price recommendation.</a:t>
            </a:r>
            <a:endParaRPr sz="1200">
              <a:latin typeface="Times New Roman"/>
              <a:ea typeface="Times New Roman"/>
              <a:cs typeface="Times New Roman"/>
              <a:sym typeface="Times New Roman"/>
            </a:endParaRPr>
          </a:p>
          <a:p>
            <a:pPr indent="0" lvl="0" marL="0" rtl="0" algn="just">
              <a:spcBef>
                <a:spcPts val="1200"/>
              </a:spcBef>
              <a:spcAft>
                <a:spcPts val="0"/>
              </a:spcAft>
              <a:buNone/>
            </a:pPr>
            <a:r>
              <a:t/>
            </a:r>
            <a:endParaRPr sz="1200">
              <a:latin typeface="Times New Roman"/>
              <a:ea typeface="Times New Roman"/>
              <a:cs typeface="Times New Roman"/>
              <a:sym typeface="Times New Roman"/>
            </a:endParaRPr>
          </a:p>
          <a:p>
            <a:pPr indent="0" lvl="0" marL="0" rtl="0" algn="just">
              <a:spcBef>
                <a:spcPts val="1600"/>
              </a:spcBef>
              <a:spcAft>
                <a:spcPts val="0"/>
              </a:spcAft>
              <a:buNone/>
            </a:pPr>
            <a:r>
              <a:t/>
            </a:r>
            <a:endParaRPr sz="1200">
              <a:latin typeface="Times New Roman"/>
              <a:ea typeface="Times New Roman"/>
              <a:cs typeface="Times New Roman"/>
              <a:sym typeface="Times New Roman"/>
            </a:endParaRPr>
          </a:p>
          <a:p>
            <a:pPr indent="0" lvl="0" marL="0" rtl="0" algn="just">
              <a:spcBef>
                <a:spcPts val="1600"/>
              </a:spcBef>
              <a:spcAft>
                <a:spcPts val="0"/>
              </a:spcAft>
              <a:buNone/>
            </a:pPr>
            <a:r>
              <a:t/>
            </a:r>
            <a:endParaRPr sz="1200">
              <a:latin typeface="Times New Roman"/>
              <a:ea typeface="Times New Roman"/>
              <a:cs typeface="Times New Roman"/>
              <a:sym typeface="Times New Roman"/>
            </a:endParaRPr>
          </a:p>
          <a:p>
            <a:pPr indent="0" lvl="0" marL="0" rtl="0" algn="just">
              <a:spcBef>
                <a:spcPts val="1600"/>
              </a:spcBef>
              <a:spcAft>
                <a:spcPts val="0"/>
              </a:spcAft>
              <a:buNone/>
            </a:pPr>
            <a:r>
              <a:t/>
            </a:r>
            <a:endParaRPr sz="1200">
              <a:latin typeface="Times New Roman"/>
              <a:ea typeface="Times New Roman"/>
              <a:cs typeface="Times New Roman"/>
              <a:sym typeface="Times New Roman"/>
            </a:endParaRPr>
          </a:p>
          <a:p>
            <a:pPr indent="0" lvl="0" marL="457200" rtl="0" algn="l">
              <a:spcBef>
                <a:spcPts val="1600"/>
              </a:spcBef>
              <a:spcAft>
                <a:spcPts val="1600"/>
              </a:spcAft>
              <a:buNone/>
            </a:pPr>
            <a:r>
              <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Benefits for hosts</a:t>
            </a:r>
            <a:endParaRPr sz="2800"/>
          </a:p>
        </p:txBody>
      </p:sp>
      <p:sp>
        <p:nvSpPr>
          <p:cNvPr id="119" name="Google Shape;119;p19"/>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Times New Roman"/>
                <a:ea typeface="Times New Roman"/>
                <a:cs typeface="Times New Roman"/>
                <a:sym typeface="Times New Roman"/>
              </a:rPr>
              <a:t>Our solution provides:</a:t>
            </a:r>
            <a:endParaRPr sz="1600">
              <a:latin typeface="Times New Roman"/>
              <a:ea typeface="Times New Roman"/>
              <a:cs typeface="Times New Roman"/>
              <a:sym typeface="Times New Roman"/>
            </a:endParaRPr>
          </a:p>
          <a:p>
            <a:pPr indent="-330200" lvl="0" marL="457200" rtl="0" algn="l">
              <a:spcBef>
                <a:spcPts val="1600"/>
              </a:spcBef>
              <a:spcAft>
                <a:spcPts val="0"/>
              </a:spcAft>
              <a:buSzPts val="1600"/>
              <a:buFont typeface="Times New Roman"/>
              <a:buChar char="●"/>
            </a:pPr>
            <a:r>
              <a:rPr lang="en" sz="1600">
                <a:latin typeface="Times New Roman"/>
                <a:ea typeface="Times New Roman"/>
                <a:cs typeface="Times New Roman"/>
                <a:sym typeface="Times New Roman"/>
              </a:rPr>
              <a:t>Plug-n-play model to predict a competitive listing price</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Easy to understand results to help determine, what customers value</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Comparative data on similar properties</a:t>
            </a:r>
            <a:endParaRPr sz="1600">
              <a:latin typeface="Times New Roman"/>
              <a:ea typeface="Times New Roman"/>
              <a:cs typeface="Times New Roman"/>
              <a:sym typeface="Times New Roman"/>
            </a:endParaRPr>
          </a:p>
        </p:txBody>
      </p:sp>
      <p:sp>
        <p:nvSpPr>
          <p:cNvPr id="120" name="Google Shape;120;p19"/>
          <p:cNvSpPr txBox="1"/>
          <p:nvPr>
            <p:ph type="title"/>
          </p:nvPr>
        </p:nvSpPr>
        <p:spPr>
          <a:xfrm>
            <a:off x="4337500" y="514150"/>
            <a:ext cx="3753900" cy="9621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Understanding current listing price</a:t>
            </a:r>
            <a:endParaRPr/>
          </a:p>
        </p:txBody>
      </p:sp>
      <p:cxnSp>
        <p:nvCxnSpPr>
          <p:cNvPr id="121" name="Google Shape;121;p19"/>
          <p:cNvCxnSpPr>
            <a:stCxn id="120" idx="2"/>
            <a:endCxn id="122" idx="0"/>
          </p:cNvCxnSpPr>
          <p:nvPr/>
        </p:nvCxnSpPr>
        <p:spPr>
          <a:xfrm>
            <a:off x="6214450" y="1476250"/>
            <a:ext cx="0" cy="614400"/>
          </a:xfrm>
          <a:prstGeom prst="straightConnector1">
            <a:avLst/>
          </a:prstGeom>
          <a:noFill/>
          <a:ln cap="flat" cmpd="sng" w="9525">
            <a:solidFill>
              <a:schemeClr val="dk2"/>
            </a:solidFill>
            <a:prstDash val="solid"/>
            <a:round/>
            <a:headEnd len="med" w="med" type="none"/>
            <a:tailEnd len="med" w="med" type="none"/>
          </a:ln>
        </p:spPr>
      </p:cxnSp>
      <p:sp>
        <p:nvSpPr>
          <p:cNvPr id="122" name="Google Shape;122;p19"/>
          <p:cNvSpPr txBox="1"/>
          <p:nvPr>
            <p:ph type="title"/>
          </p:nvPr>
        </p:nvSpPr>
        <p:spPr>
          <a:xfrm>
            <a:off x="4337500" y="2090676"/>
            <a:ext cx="3753900" cy="962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Finding ways to demand a higher premium</a:t>
            </a:r>
            <a:endParaRPr/>
          </a:p>
        </p:txBody>
      </p:sp>
      <p:cxnSp>
        <p:nvCxnSpPr>
          <p:cNvPr id="123" name="Google Shape;123;p19"/>
          <p:cNvCxnSpPr>
            <a:stCxn id="122" idx="2"/>
            <a:endCxn id="124" idx="0"/>
          </p:cNvCxnSpPr>
          <p:nvPr/>
        </p:nvCxnSpPr>
        <p:spPr>
          <a:xfrm>
            <a:off x="6214450" y="3052776"/>
            <a:ext cx="0" cy="614400"/>
          </a:xfrm>
          <a:prstGeom prst="straightConnector1">
            <a:avLst/>
          </a:prstGeom>
          <a:noFill/>
          <a:ln cap="flat" cmpd="sng" w="9525">
            <a:solidFill>
              <a:schemeClr val="dk2"/>
            </a:solidFill>
            <a:prstDash val="solid"/>
            <a:round/>
            <a:headEnd len="med" w="med" type="none"/>
            <a:tailEnd len="med" w="med" type="none"/>
          </a:ln>
        </p:spPr>
      </p:cxnSp>
      <p:sp>
        <p:nvSpPr>
          <p:cNvPr id="124" name="Google Shape;124;p19"/>
          <p:cNvSpPr txBox="1"/>
          <p:nvPr>
            <p:ph type="title"/>
          </p:nvPr>
        </p:nvSpPr>
        <p:spPr>
          <a:xfrm>
            <a:off x="4337501" y="3667157"/>
            <a:ext cx="3753900" cy="9621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Improved revenues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0"/>
          <p:cNvPicPr preferRelativeResize="0"/>
          <p:nvPr/>
        </p:nvPicPr>
        <p:blipFill rotWithShape="1">
          <a:blip r:embed="rId3">
            <a:alphaModFix/>
          </a:blip>
          <a:srcRect b="0" l="5332" r="5341" t="0"/>
          <a:stretch/>
        </p:blipFill>
        <p:spPr>
          <a:xfrm>
            <a:off x="-9150" y="0"/>
            <a:ext cx="4594499" cy="5143501"/>
          </a:xfrm>
          <a:prstGeom prst="rect">
            <a:avLst/>
          </a:prstGeom>
          <a:noFill/>
          <a:ln>
            <a:noFill/>
          </a:ln>
        </p:spPr>
      </p:pic>
      <p:sp>
        <p:nvSpPr>
          <p:cNvPr id="130" name="Google Shape;130;p20"/>
          <p:cNvSpPr txBox="1"/>
          <p:nvPr>
            <p:ph type="title"/>
          </p:nvPr>
        </p:nvSpPr>
        <p:spPr>
          <a:xfrm>
            <a:off x="265500" y="1497250"/>
            <a:ext cx="4067700" cy="195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Market Opportunity</a:t>
            </a:r>
            <a:endParaRPr>
              <a:solidFill>
                <a:schemeClr val="lt1"/>
              </a:solidFill>
            </a:endParaRPr>
          </a:p>
        </p:txBody>
      </p:sp>
      <p:sp>
        <p:nvSpPr>
          <p:cNvPr id="131" name="Google Shape;131;p20"/>
          <p:cNvSpPr txBox="1"/>
          <p:nvPr>
            <p:ph idx="2" type="body"/>
          </p:nvPr>
        </p:nvSpPr>
        <p:spPr>
          <a:xfrm>
            <a:off x="4939500" y="264075"/>
            <a:ext cx="3837000" cy="4155300"/>
          </a:xfrm>
          <a:prstGeom prst="rect">
            <a:avLst/>
          </a:prstGeom>
        </p:spPr>
        <p:txBody>
          <a:bodyPr anchorCtr="0" anchor="ctr" bIns="91425" lIns="91425" spcFirstLastPara="1" rIns="91425" wrap="square" tIns="91425">
            <a:noAutofit/>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The vacation rental industry is booming, and hosts are looking for every edge to stand out. With </a:t>
            </a:r>
            <a:r>
              <a:rPr b="1" i="1" lang="en" sz="2000">
                <a:latin typeface="Times New Roman"/>
                <a:ea typeface="Times New Roman"/>
                <a:cs typeface="Times New Roman"/>
                <a:sym typeface="Times New Roman"/>
              </a:rPr>
              <a:t>over 4 million</a:t>
            </a:r>
            <a:r>
              <a:rPr lang="en">
                <a:latin typeface="Times New Roman"/>
                <a:ea typeface="Times New Roman"/>
                <a:cs typeface="Times New Roman"/>
                <a:sym typeface="Times New Roman"/>
              </a:rPr>
              <a:t> hosts on Airbnb globally, the </a:t>
            </a:r>
            <a:r>
              <a:rPr b="1" lang="en">
                <a:latin typeface="Times New Roman"/>
                <a:ea typeface="Times New Roman"/>
                <a:cs typeface="Times New Roman"/>
                <a:sym typeface="Times New Roman"/>
              </a:rPr>
              <a:t>demand for data-driven tools</a:t>
            </a:r>
            <a:r>
              <a:rPr lang="en">
                <a:latin typeface="Times New Roman"/>
                <a:ea typeface="Times New Roman"/>
                <a:cs typeface="Times New Roman"/>
                <a:sym typeface="Times New Roman"/>
              </a:rPr>
              <a:t> that assist in </a:t>
            </a:r>
            <a:r>
              <a:rPr b="1" lang="en">
                <a:latin typeface="Times New Roman"/>
                <a:ea typeface="Times New Roman"/>
                <a:cs typeface="Times New Roman"/>
                <a:sym typeface="Times New Roman"/>
              </a:rPr>
              <a:t>price setting</a:t>
            </a:r>
            <a:r>
              <a:rPr lang="en">
                <a:latin typeface="Times New Roman"/>
                <a:ea typeface="Times New Roman"/>
                <a:cs typeface="Times New Roman"/>
                <a:sym typeface="Times New Roman"/>
              </a:rPr>
              <a:t> is substantial. Our model provides valuable insights into how hosts can price competitively based on real market data.</a:t>
            </a:r>
            <a:r>
              <a:rPr baseline="30000" lang="en">
                <a:latin typeface="Times New Roman"/>
                <a:ea typeface="Times New Roman"/>
                <a:cs typeface="Times New Roman"/>
                <a:sym typeface="Times New Roman"/>
              </a:rPr>
              <a:t>1</a:t>
            </a:r>
            <a:endParaRPr baseline="30000" sz="1400">
              <a:latin typeface="Times New Roman"/>
              <a:ea typeface="Times New Roman"/>
              <a:cs typeface="Times New Roman"/>
              <a:sym typeface="Times New Roman"/>
            </a:endParaRPr>
          </a:p>
        </p:txBody>
      </p:sp>
      <p:sp>
        <p:nvSpPr>
          <p:cNvPr id="132" name="Google Shape;132;p20"/>
          <p:cNvSpPr txBox="1"/>
          <p:nvPr/>
        </p:nvSpPr>
        <p:spPr>
          <a:xfrm>
            <a:off x="4693450" y="4476450"/>
            <a:ext cx="4291500" cy="47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Roboto"/>
                <a:ea typeface="Roboto"/>
                <a:cs typeface="Roboto"/>
                <a:sym typeface="Roboto"/>
              </a:rPr>
              <a:t>1: https://www.enterpriseappstoday.com/stats/airbnb-statistics.html</a:t>
            </a:r>
            <a:endParaRPr sz="900">
              <a:solidFill>
                <a:schemeClr val="lt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descr="Closeup from the side of a hand pushing a knob on an audio mixer" id="137" name="Google Shape;137;p21"/>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38" name="Google Shape;138;p21"/>
          <p:cNvSpPr txBox="1"/>
          <p:nvPr>
            <p:ph type="title"/>
          </p:nvPr>
        </p:nvSpPr>
        <p:spPr>
          <a:xfrm>
            <a:off x="265500" y="1497250"/>
            <a:ext cx="4067700" cy="195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Conclusion</a:t>
            </a:r>
            <a:endParaRPr>
              <a:solidFill>
                <a:schemeClr val="lt1"/>
              </a:solidFill>
            </a:endParaRPr>
          </a:p>
        </p:txBody>
      </p:sp>
      <p:sp>
        <p:nvSpPr>
          <p:cNvPr id="139" name="Google Shape;139;p21"/>
          <p:cNvSpPr txBox="1"/>
          <p:nvPr>
            <p:ph idx="2" type="body"/>
          </p:nvPr>
        </p:nvSpPr>
        <p:spPr>
          <a:xfrm>
            <a:off x="4955575" y="397150"/>
            <a:ext cx="3837000" cy="4155300"/>
          </a:xfrm>
          <a:prstGeom prst="rect">
            <a:avLst/>
          </a:prstGeom>
        </p:spPr>
        <p:txBody>
          <a:bodyPr anchorCtr="0" anchor="ctr" bIns="91425" lIns="91425" spcFirstLastPara="1" rIns="91425" wrap="square" tIns="91425">
            <a:noAutofit/>
          </a:bodyPr>
          <a:lstStyle/>
          <a:p>
            <a:pPr indent="0" lvl="0" marL="0" rtl="0" algn="just">
              <a:spcBef>
                <a:spcPts val="1200"/>
              </a:spcBef>
              <a:spcAft>
                <a:spcPts val="0"/>
              </a:spcAft>
              <a:buNone/>
            </a:pPr>
            <a:r>
              <a:rPr lang="en" sz="1700">
                <a:latin typeface="Times New Roman"/>
                <a:ea typeface="Times New Roman"/>
                <a:cs typeface="Times New Roman"/>
                <a:sym typeface="Times New Roman"/>
              </a:rPr>
              <a:t>In conclusion, our tool helps Airbnb hosts </a:t>
            </a:r>
            <a:r>
              <a:rPr b="1" lang="en" sz="1700">
                <a:latin typeface="Times New Roman"/>
                <a:ea typeface="Times New Roman"/>
                <a:cs typeface="Times New Roman"/>
                <a:sym typeface="Times New Roman"/>
              </a:rPr>
              <a:t>price their properties competitively, ensuring they maximize occupancy and revenue</a:t>
            </a:r>
            <a:r>
              <a:rPr lang="en" sz="1700">
                <a:latin typeface="Times New Roman"/>
                <a:ea typeface="Times New Roman"/>
                <a:cs typeface="Times New Roman"/>
                <a:sym typeface="Times New Roman"/>
              </a:rPr>
              <a:t>. We use </a:t>
            </a:r>
            <a:r>
              <a:rPr b="1" lang="en" sz="1700">
                <a:latin typeface="Times New Roman"/>
                <a:ea typeface="Times New Roman"/>
                <a:cs typeface="Times New Roman"/>
                <a:sym typeface="Times New Roman"/>
              </a:rPr>
              <a:t>publicly available data</a:t>
            </a:r>
            <a:r>
              <a:rPr lang="en" sz="1700">
                <a:latin typeface="Times New Roman"/>
                <a:ea typeface="Times New Roman"/>
                <a:cs typeface="Times New Roman"/>
                <a:sym typeface="Times New Roman"/>
              </a:rPr>
              <a:t>, ensuring privacy and ethical handling of information. We plan to offer this solution through a simple, interactive website that any host can use with ease.</a:t>
            </a:r>
            <a:endParaRPr sz="1700">
              <a:latin typeface="Times New Roman"/>
              <a:ea typeface="Times New Roman"/>
              <a:cs typeface="Times New Roman"/>
              <a:sym typeface="Times New Roman"/>
            </a:endParaRPr>
          </a:p>
          <a:p>
            <a:pPr indent="0" lvl="0" marL="0" rtl="0" algn="just">
              <a:spcBef>
                <a:spcPts val="1200"/>
              </a:spcBef>
              <a:spcAft>
                <a:spcPts val="0"/>
              </a:spcAft>
              <a:buNone/>
            </a:pPr>
            <a:r>
              <a:rPr lang="en" sz="1700">
                <a:latin typeface="Times New Roman"/>
                <a:ea typeface="Times New Roman"/>
                <a:cs typeface="Times New Roman"/>
                <a:sym typeface="Times New Roman"/>
              </a:rPr>
              <a:t>Thank you for your time. We’re excited about the potential impact of this project and look forward to your feedback</a:t>
            </a:r>
            <a:endParaRPr sz="1700">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